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77" r:id="rId2"/>
    <p:sldId id="343" r:id="rId3"/>
    <p:sldId id="362" r:id="rId4"/>
    <p:sldId id="377" r:id="rId5"/>
    <p:sldId id="378" r:id="rId6"/>
    <p:sldId id="300" r:id="rId7"/>
    <p:sldId id="376" r:id="rId8"/>
    <p:sldId id="371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D6EE"/>
    <a:srgbClr val="9999FF"/>
    <a:srgbClr val="FF00FF"/>
    <a:srgbClr val="FF4747"/>
    <a:srgbClr val="224B96"/>
    <a:srgbClr val="FF6565"/>
    <a:srgbClr val="85D455"/>
    <a:srgbClr val="FBC627"/>
    <a:srgbClr val="DDF5FF"/>
    <a:srgbClr val="53A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8" autoAdjust="0"/>
    <p:restoredTop sz="96391" autoAdjust="0"/>
  </p:normalViewPr>
  <p:slideViewPr>
    <p:cSldViewPr snapToGrid="0" showGuides="1">
      <p:cViewPr varScale="1">
        <p:scale>
          <a:sx n="115" d="100"/>
          <a:sy n="115" d="100"/>
        </p:scale>
        <p:origin x="1668" y="102"/>
      </p:cViewPr>
      <p:guideLst>
        <p:guide orient="horz" pos="935"/>
        <p:guide pos="340"/>
        <p:guide pos="5420"/>
        <p:guide orient="horz" pos="3997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1A2B8-ADB4-4AA0-9A7B-10C424E228DA}" type="datetimeFigureOut">
              <a:rPr lang="ko-KR" altLang="en-US" smtClean="0"/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0E338-C6DB-41CB-B856-703F3E80C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BA142-DDE3-4247-92BF-A6312C7952E7}" type="datetimeFigureOut">
              <a:rPr lang="ko-KR" altLang="en-US" smtClean="0"/>
              <a:pPr/>
              <a:t>2020-11-22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5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5.png"/><Relationship Id="rId2" Type="http://schemas.openxmlformats.org/officeDocument/2006/relationships/audio" Target="../media/media5.m4a"/><Relationship Id="rId16" Type="http://schemas.openxmlformats.org/officeDocument/2006/relationships/image" Target="../media/image14.png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microsoft.com/office/2007/relationships/hdphoto" Target="../media/hdphoto2.wdp"/><Relationship Id="rId15" Type="http://schemas.microsoft.com/office/2007/relationships/hdphoto" Target="../media/hdphoto3.wdp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86386" y="0"/>
            <a:ext cx="4557613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91702" y="1136141"/>
            <a:ext cx="5657243" cy="2974931"/>
            <a:chOff x="950728" y="2324618"/>
            <a:chExt cx="3512703" cy="1679274"/>
          </a:xfrm>
        </p:grpSpPr>
        <p:sp>
          <p:nvSpPr>
            <p:cNvPr id="8" name="직사각형 7"/>
            <p:cNvSpPr/>
            <p:nvPr/>
          </p:nvSpPr>
          <p:spPr>
            <a:xfrm>
              <a:off x="950728" y="2324618"/>
              <a:ext cx="3512703" cy="1679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        </a:t>
              </a:r>
              <a:r>
                <a:rPr lang="ko-KR" altLang="en-US" sz="3800" b="1" spc="-2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마이크로콘트롤러</a:t>
              </a:r>
              <a:endParaRPr lang="en-US" altLang="ko-KR" sz="3800" b="1" spc="-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기말프로젝트 중간발표</a:t>
              </a:r>
              <a:endParaRPr lang="ko-KR" altLang="en-US" sz="3800" b="1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38292" y="3642114"/>
              <a:ext cx="3001715" cy="29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19118" y="4714637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20150339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김진민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609" y="4111072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금오공과대학교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기계시스템공학과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3317" y="327010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2020/11/25(</a:t>
            </a:r>
            <a:r>
              <a:rPr lang="ko-KR" altLang="en-US" sz="2000" i="1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</a:t>
            </a:r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i="1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776" y="5306904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(phone : 010-6266-6099)</a:t>
            </a:r>
          </a:p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(mail : uiop3847@naver.com)</a:t>
            </a:r>
          </a:p>
        </p:txBody>
      </p:sp>
      <p:pic>
        <p:nvPicPr>
          <p:cNvPr id="17" name="오디오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88">
        <p:fade/>
      </p:transition>
    </mc:Choice>
    <mc:Fallback xmlns="">
      <p:transition spd="med" advTm="69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flipH="1">
            <a:off x="1" y="0"/>
            <a:ext cx="4586386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19475" y="1438753"/>
            <a:ext cx="460013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목차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1.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부품 및 기능</a:t>
            </a:r>
            <a:endParaRPr lang="en-US" altLang="ko-KR" sz="20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2.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  <a:endParaRPr lang="ko-KR" altLang="en-US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3.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예상 일정</a:t>
            </a: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78149"/>
      </p:ext>
    </p:extLst>
  </p:cSld>
  <p:clrMapOvr>
    <a:masterClrMapping/>
  </p:clrMapOvr>
  <p:transition spd="slow" advTm="662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31852" y="3246385"/>
            <a:ext cx="5880295" cy="1966345"/>
            <a:chOff x="1688903" y="2241713"/>
            <a:chExt cx="5880295" cy="1966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모서리가 둥근 직사각형 22"/>
            <p:cNvSpPr/>
            <p:nvPr/>
          </p:nvSpPr>
          <p:spPr>
            <a:xfrm>
              <a:off x="1787523" y="2241713"/>
              <a:ext cx="5781675" cy="19663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88903" y="2747831"/>
              <a:ext cx="567201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“ </a:t>
              </a:r>
              <a:r>
                <a:rPr lang="ko-KR" altLang="en-US" sz="2800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부저와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 버튼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, LED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등을 활용한 </a:t>
              </a:r>
              <a:r>
                <a:rPr lang="en-US" altLang="ko-KR" sz="2800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Fanxy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한 피아노 제작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”</a:t>
              </a:r>
              <a:endParaRPr lang="en-US" altLang="ko-KR" sz="2800" dirty="0"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주제 선정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15">
        <p:fade/>
      </p:transition>
    </mc:Choice>
    <mc:Fallback xmlns="">
      <p:transition spd="med" advTm="11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회로도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827" y="2214898"/>
            <a:ext cx="4546600" cy="4230213"/>
          </a:xfrm>
          <a:prstGeom prst="rect">
            <a:avLst/>
          </a:prstGeom>
        </p:spPr>
      </p:pic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81">
        <p:fade/>
      </p:transition>
    </mc:Choice>
    <mc:Fallback xmlns="">
      <p:transition spd="med" advTm="122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834563" y="2827235"/>
            <a:ext cx="3187783" cy="3544114"/>
          </a:xfrm>
          <a:prstGeom prst="roundRect">
            <a:avLst>
              <a:gd name="adj" fmla="val 11470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84" name="Picture 6" descr="아두이노 가변저항 포텐션미터 - 옥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25" y="4281254"/>
            <a:ext cx="885155" cy="8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/>
          <p:cNvGrpSpPr/>
          <p:nvPr/>
        </p:nvGrpSpPr>
        <p:grpSpPr>
          <a:xfrm>
            <a:off x="320577" y="4432343"/>
            <a:ext cx="989802" cy="623569"/>
            <a:chOff x="3478400" y="2864870"/>
            <a:chExt cx="1544278" cy="1177192"/>
          </a:xfrm>
        </p:grpSpPr>
        <p:pic>
          <p:nvPicPr>
            <p:cNvPr id="86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TextBox 13"/>
          <p:cNvSpPr txBox="1"/>
          <p:nvPr/>
        </p:nvSpPr>
        <p:spPr>
          <a:xfrm>
            <a:off x="3604108" y="3928882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LED(3EA)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276503" y="5087754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3486533" y="5078599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가변저항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271822" y="2504595"/>
            <a:ext cx="2425124" cy="47339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추가 예상 부품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61095" y="2827235"/>
            <a:ext cx="5580376" cy="3544114"/>
          </a:xfrm>
          <a:prstGeom prst="roundRect">
            <a:avLst>
              <a:gd name="adj" fmla="val 13895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1407622" y="2501398"/>
            <a:ext cx="3227840" cy="4733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구성품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4" name="Picture 8" descr="아두이노 보드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7" y="3120965"/>
            <a:ext cx="1314977" cy="8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브레드보드(BreadBoard) 사용법 - 전자회로 :: BinGoon의 소소한(?) 일상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86" y="3273567"/>
            <a:ext cx="1800846" cy="5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13"/>
          <p:cNvSpPr txBox="1"/>
          <p:nvPr/>
        </p:nvSpPr>
        <p:spPr>
          <a:xfrm>
            <a:off x="-114975" y="4018640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1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우노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7" name="TextBox 13"/>
          <p:cNvSpPr txBox="1"/>
          <p:nvPr/>
        </p:nvSpPr>
        <p:spPr>
          <a:xfrm>
            <a:off x="1722839" y="4018640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브레드보드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78" y="3220204"/>
            <a:ext cx="667893" cy="66789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1" y="5448153"/>
            <a:ext cx="915825" cy="601254"/>
          </a:xfrm>
          <a:prstGeom prst="rect">
            <a:avLst/>
          </a:prstGeom>
        </p:spPr>
      </p:pic>
      <p:sp>
        <p:nvSpPr>
          <p:cNvPr id="100" name="TextBox 13"/>
          <p:cNvSpPr txBox="1"/>
          <p:nvPr/>
        </p:nvSpPr>
        <p:spPr>
          <a:xfrm>
            <a:off x="12783" y="5988476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LCD(1EA)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3" y="4461039"/>
            <a:ext cx="643588" cy="643588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>
          <a:xfrm>
            <a:off x="1942873" y="5078599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부저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6494583" y="3279353"/>
            <a:ext cx="989802" cy="623569"/>
            <a:chOff x="3478400" y="2864870"/>
            <a:chExt cx="1544278" cy="1177192"/>
          </a:xfrm>
        </p:grpSpPr>
        <p:pic>
          <p:nvPicPr>
            <p:cNvPr id="104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3"/>
          <p:cNvSpPr txBox="1"/>
          <p:nvPr/>
        </p:nvSpPr>
        <p:spPr>
          <a:xfrm>
            <a:off x="6405716" y="4026547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7408983" y="3279353"/>
            <a:ext cx="989802" cy="623569"/>
            <a:chOff x="3478400" y="2864870"/>
            <a:chExt cx="1544278" cy="1177192"/>
          </a:xfrm>
        </p:grpSpPr>
        <p:pic>
          <p:nvPicPr>
            <p:cNvPr id="108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/>
          <p:cNvGrpSpPr/>
          <p:nvPr/>
        </p:nvGrpSpPr>
        <p:grpSpPr>
          <a:xfrm>
            <a:off x="1250958" y="4432343"/>
            <a:ext cx="989802" cy="623569"/>
            <a:chOff x="3478400" y="2864870"/>
            <a:chExt cx="1544278" cy="1177192"/>
          </a:xfrm>
        </p:grpSpPr>
        <p:pic>
          <p:nvPicPr>
            <p:cNvPr id="111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1949" y="5490041"/>
            <a:ext cx="527493" cy="517477"/>
          </a:xfrm>
          <a:prstGeom prst="rect">
            <a:avLst/>
          </a:prstGeom>
        </p:spPr>
      </p:pic>
      <p:sp>
        <p:nvSpPr>
          <p:cNvPr id="114" name="TextBox 13"/>
          <p:cNvSpPr txBox="1"/>
          <p:nvPr/>
        </p:nvSpPr>
        <p:spPr>
          <a:xfrm>
            <a:off x="1278236" y="5992813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1K </a:t>
            </a: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5" name="Picture 10" descr="여러 가지 색상의 케이블 로트, 점프 와이어 점퍼 Arduino 브레드 보드, 와이어, 기타, 전자 제품, 전기 전선 케이블 png |  PNGWi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52" b="89870" l="10000" r="90000">
                        <a14:foregroundMark x1="31848" y1="4052" x2="31848" y2="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31" y="5499701"/>
            <a:ext cx="855181" cy="6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3"/>
          <p:cNvSpPr txBox="1"/>
          <p:nvPr/>
        </p:nvSpPr>
        <p:spPr>
          <a:xfrm>
            <a:off x="2554040" y="5986530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점퍼선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7" name="Picture 14" descr="아두이노 케이블 연결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62" y="5349286"/>
            <a:ext cx="757723" cy="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3"/>
          <p:cNvSpPr txBox="1"/>
          <p:nvPr/>
        </p:nvSpPr>
        <p:spPr>
          <a:xfrm>
            <a:off x="3758223" y="6001795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케이블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21" name="Picture 2" descr="3D Printing Solutions | element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347" y="4628102"/>
            <a:ext cx="916075" cy="73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TextBox 13"/>
          <p:cNvSpPr txBox="1"/>
          <p:nvPr/>
        </p:nvSpPr>
        <p:spPr>
          <a:xfrm>
            <a:off x="6489837" y="5465042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3D</a:t>
            </a: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프린팅 출력물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12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소요 부품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40">
        <p:fade/>
      </p:transition>
    </mc:Choice>
    <mc:Fallback xmlns="">
      <p:transition spd="med" advTm="169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부품별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기능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88674" y="2801655"/>
            <a:ext cx="3522518" cy="738554"/>
            <a:chOff x="880162" y="6035040"/>
            <a:chExt cx="6871135" cy="738554"/>
          </a:xfrm>
          <a:solidFill>
            <a:schemeClr val="accent2"/>
          </a:solidFill>
        </p:grpSpPr>
        <p:sp>
          <p:nvSpPr>
            <p:cNvPr id="41" name="모서리가 둥근 직사각형 40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80162" y="6235740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가변저항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범위에 따라 음계 조절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5315990" y="2809387"/>
            <a:ext cx="3522518" cy="738554"/>
            <a:chOff x="880162" y="6035040"/>
            <a:chExt cx="6871135" cy="738554"/>
          </a:xfrm>
          <a:solidFill>
            <a:schemeClr val="accent1"/>
          </a:solidFill>
        </p:grpSpPr>
        <p:sp>
          <p:nvSpPr>
            <p:cNvPr id="44" name="모서리가 둥근 직사각형 43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80162" y="6237137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1~8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번 스위치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건반 역할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947480" y="3830832"/>
            <a:ext cx="3522518" cy="738554"/>
            <a:chOff x="880162" y="6035040"/>
            <a:chExt cx="6871135" cy="738554"/>
          </a:xfrm>
          <a:solidFill>
            <a:schemeClr val="accent6"/>
          </a:solidFill>
        </p:grpSpPr>
        <p:sp>
          <p:nvSpPr>
            <p:cNvPr id="47" name="모서리가 둥근 직사각형 46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0162" y="6235040"/>
              <a:ext cx="6282797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부저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음을 소리로 출력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288674" y="4842120"/>
            <a:ext cx="3522518" cy="738554"/>
            <a:chOff x="880162" y="6035040"/>
            <a:chExt cx="6871135" cy="738554"/>
          </a:xfrm>
          <a:solidFill>
            <a:srgbClr val="9999FF"/>
          </a:solidFill>
        </p:grpSpPr>
        <p:sp>
          <p:nvSpPr>
            <p:cNvPr id="50" name="모서리가 둥근 직사각형 49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80162" y="6235040"/>
              <a:ext cx="6871135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LED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켜진 개수로 음계의 상태 표시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5315990" y="4842120"/>
            <a:ext cx="3522518" cy="738554"/>
            <a:chOff x="880162" y="6035040"/>
            <a:chExt cx="6871135" cy="738554"/>
          </a:xfrm>
          <a:solidFill>
            <a:srgbClr val="FFC000"/>
          </a:solidFill>
        </p:grpSpPr>
        <p:sp>
          <p:nvSpPr>
            <p:cNvPr id="53" name="모서리가 둥근 직사각형 52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80162" y="6235040"/>
              <a:ext cx="6282797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LCD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악보를 표시하는 기능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47860" y="6303493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 기능을 구현할 수 있는 코드를 작성 중</a:t>
            </a:r>
            <a:endParaRPr lang="ko-KR" altLang="en-US" b="1" dirty="0"/>
          </a:p>
        </p:txBody>
      </p:sp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850">
        <p:fade/>
      </p:transition>
    </mc:Choice>
    <mc:Fallback xmlns="">
      <p:transition spd="med" advTm="81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예상 일정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E5372885-8886-4955-852F-FD6E77F29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47447"/>
              </p:ext>
            </p:extLst>
          </p:nvPr>
        </p:nvGraphicFramePr>
        <p:xfrm>
          <a:off x="156210" y="1985753"/>
          <a:ext cx="8831580" cy="4315961"/>
        </p:xfrm>
        <a:graphic>
          <a:graphicData uri="http://schemas.openxmlformats.org/drawingml/2006/table">
            <a:tbl>
              <a:tblPr/>
              <a:tblGrid>
                <a:gridCol w="2207895">
                  <a:extLst>
                    <a:ext uri="{9D8B030D-6E8A-4147-A177-3AD203B41FA5}">
                      <a16:colId xmlns:a16="http://schemas.microsoft.com/office/drawing/2014/main" val="2538764819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4165326374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2617477577"/>
                    </a:ext>
                  </a:extLst>
                </a:gridCol>
                <a:gridCol w="2207895">
                  <a:extLst>
                    <a:ext uri="{9D8B030D-6E8A-4147-A177-3AD203B41FA5}">
                      <a16:colId xmlns:a16="http://schemas.microsoft.com/office/drawing/2014/main" val="3703340687"/>
                    </a:ext>
                  </a:extLst>
                </a:gridCol>
              </a:tblGrid>
              <a:tr h="554395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기말프로젝트 예상 일정표</a:t>
                      </a:r>
                      <a:endParaRPr lang="ko-KR" altLang="en-US" sz="1800" b="1" kern="0" spc="0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064375"/>
                  </a:ext>
                </a:extLst>
              </a:tr>
              <a:tr h="59783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(D-28)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(D-14)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25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 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12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116821"/>
                  </a:ext>
                </a:extLst>
              </a:tr>
              <a:tr h="5232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제안서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중간 평가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전반적인 시스템 제작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작동 테스트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545700"/>
                  </a:ext>
                </a:extLst>
              </a:tr>
              <a:tr h="7446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최초 과제 제안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중간 진행과정 발표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부품 구비 및 전체 시스템 제작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회로 구성 후 기능 테스트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7853188"/>
                  </a:ext>
                </a:extLst>
              </a:tr>
              <a:tr h="5880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12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6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 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(D-DAY)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6EE"/>
                    </a:solidFill>
                  </a:tcPr>
                </a:tc>
                <a:tc rowSpan="3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ko-KR" altLang="en-US" b="1" dirty="0"/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393284"/>
                  </a:ext>
                </a:extLst>
              </a:tr>
              <a:tr h="524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작품 완성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최종 발표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28867"/>
                  </a:ext>
                </a:extLst>
              </a:tr>
              <a:tr h="7833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작품 개발 완료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최종 점검</a:t>
                      </a:r>
                    </a:p>
                  </a:txBody>
                  <a:tcPr marL="40679" marR="40679" marT="11247" marB="112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197864"/>
                  </a:ext>
                </a:extLst>
              </a:tr>
            </a:tbl>
          </a:graphicData>
        </a:graphic>
      </p:graphicFrame>
      <p:pic>
        <p:nvPicPr>
          <p:cNvPr id="2" name="오디오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06">
        <p:fade/>
      </p:transition>
    </mc:Choice>
    <mc:Fallback xmlns="">
      <p:transition spd="med" advTm="255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412343"/>
          </a:xfrm>
          <a:prstGeom prst="rect">
            <a:avLst/>
          </a:prstGeom>
          <a:gradFill>
            <a:gsLst>
              <a:gs pos="55000">
                <a:srgbClr val="F64136"/>
              </a:gs>
              <a:gs pos="100000">
                <a:srgbClr val="DD3C3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>
            <a:off x="0" y="0"/>
            <a:ext cx="9144000" cy="6858000"/>
          </a:xfrm>
          <a:prstGeom prst="rtTriangle">
            <a:avLst/>
          </a:prstGeom>
          <a:gradFill>
            <a:gsLst>
              <a:gs pos="55000">
                <a:srgbClr val="FFC928"/>
              </a:gs>
              <a:gs pos="100000">
                <a:srgbClr val="E9B000"/>
              </a:gs>
            </a:gsLst>
            <a:lin ang="5400000" scaled="1"/>
          </a:gradFill>
          <a:ln>
            <a:noFill/>
          </a:ln>
          <a:effectLst>
            <a:outerShdw blurRad="1270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H="1">
            <a:off x="0" y="0"/>
            <a:ext cx="9144000" cy="6858000"/>
          </a:xfrm>
          <a:prstGeom prst="rtTriangle">
            <a:avLst/>
          </a:prstGeom>
          <a:gradFill>
            <a:gsLst>
              <a:gs pos="100000">
                <a:srgbClr val="295BB3"/>
              </a:gs>
              <a:gs pos="55000">
                <a:srgbClr val="396DCB"/>
              </a:gs>
            </a:gsLst>
            <a:lin ang="5400000" scaled="1"/>
          </a:gradFill>
          <a:ln>
            <a:noFill/>
          </a:ln>
          <a:effectLst>
            <a:outerShdw blurRad="1270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3"/>
          <p:cNvGrpSpPr/>
          <p:nvPr/>
        </p:nvGrpSpPr>
        <p:grpSpPr>
          <a:xfrm flipH="1">
            <a:off x="2498165" y="1852960"/>
            <a:ext cx="4175771" cy="3143328"/>
            <a:chOff x="1232455" y="893443"/>
            <a:chExt cx="6725121" cy="5062362"/>
          </a:xfrm>
        </p:grpSpPr>
        <p:sp>
          <p:nvSpPr>
            <p:cNvPr id="12" name="직각 삼각형 11"/>
            <p:cNvSpPr/>
            <p:nvPr/>
          </p:nvSpPr>
          <p:spPr>
            <a:xfrm>
              <a:off x="1241420" y="893443"/>
              <a:ext cx="6716156" cy="5053611"/>
            </a:xfrm>
            <a:prstGeom prst="rtTriangle">
              <a:avLst/>
            </a:prstGeom>
            <a:gradFill>
              <a:gsLst>
                <a:gs pos="0">
                  <a:srgbClr val="3566C1"/>
                </a:gs>
                <a:gs pos="100000">
                  <a:srgbClr val="224B96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1232455" y="902194"/>
              <a:ext cx="6716156" cy="5053611"/>
            </a:xfrm>
            <a:prstGeom prst="rtTriangle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190760" y="3154372"/>
            <a:ext cx="2762479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28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감사합니다</a:t>
            </a:r>
            <a:r>
              <a:rPr lang="en-US" altLang="ko-KR" sz="28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6">
        <p:fade/>
      </p:transition>
    </mc:Choice>
    <mc:Fallback xmlns="">
      <p:transition spd="med" advTm="39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5118</TotalTime>
  <Words>256</Words>
  <Application>Microsoft Office PowerPoint</Application>
  <PresentationFormat>화면 슬라이드 쇼(4:3)</PresentationFormat>
  <Paragraphs>80</Paragraphs>
  <Slides>8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08서울남산체 B</vt:lpstr>
      <vt:lpstr>08서울남산체 M</vt:lpstr>
      <vt:lpstr>KoPub돋움체 Light</vt:lpstr>
      <vt:lpstr>맑은 고딕</vt:lpstr>
      <vt:lpstr>휴먼둥근헤드라인</vt:lpstr>
      <vt:lpstr>Arial</vt:lpstr>
      <vt:lpstr>Calibri</vt:lpstr>
      <vt:lpstr>Calibri Light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피티위즈(주)</dc:creator>
  <cp:lastModifiedBy>김 진민</cp:lastModifiedBy>
  <cp:revision>285</cp:revision>
  <dcterms:created xsi:type="dcterms:W3CDTF">2016-02-24T04:27:43Z</dcterms:created>
  <dcterms:modified xsi:type="dcterms:W3CDTF">2020-11-22T12:34:50Z</dcterms:modified>
</cp:coreProperties>
</file>